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handoutMasterIdLst>
    <p:handoutMasterId r:id="rId13"/>
  </p:handoutMasterIdLst>
  <p:sldIdLst>
    <p:sldId id="264" r:id="rId2"/>
    <p:sldId id="260" r:id="rId3"/>
    <p:sldId id="257" r:id="rId4"/>
    <p:sldId id="265" r:id="rId5"/>
    <p:sldId id="258" r:id="rId6"/>
    <p:sldId id="263" r:id="rId7"/>
    <p:sldId id="261" r:id="rId8"/>
    <p:sldId id="262" r:id="rId9"/>
    <p:sldId id="259" r:id="rId10"/>
    <p:sldId id="256" r:id="rId11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B2F"/>
    <a:srgbClr val="85898A"/>
    <a:srgbClr val="3A6A7A"/>
    <a:srgbClr val="003459"/>
    <a:srgbClr val="DCEDF9"/>
    <a:srgbClr val="FFC82D"/>
    <a:srgbClr val="8E9FBC"/>
    <a:srgbClr val="73CBF2"/>
    <a:srgbClr val="C66E4E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83" autoAdjust="0"/>
    <p:restoredTop sz="96341" autoAdjust="0"/>
  </p:normalViewPr>
  <p:slideViewPr>
    <p:cSldViewPr snapToGrid="0">
      <p:cViewPr varScale="1">
        <p:scale>
          <a:sx n="76" d="100"/>
          <a:sy n="76" d="100"/>
        </p:scale>
        <p:origin x="248" y="272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2019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bm.biz/EdRschr_Meas_Cont_Instruc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CHICCCE-Progress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ETS_ECD_RschRe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mzn.to/2AnMHVy" TargetMode="External"/><Relationship Id="rId4" Type="http://schemas.openxmlformats.org/officeDocument/2006/relationships/hyperlink" Target="https://amzn.to/2OhMMx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NCME-ExamAlgm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ibm.biz/ASCD_UBD_Book" TargetMode="External"/><Relationship Id="rId4" Type="http://schemas.openxmlformats.org/officeDocument/2006/relationships/hyperlink" Target="http://ibm.biz/ASCD_Tomlinson_DiffC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CHICCCE-Progression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C7FCC6B-AA7E-DE49-ADCE-2FC3F2C71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20" y="2225040"/>
            <a:ext cx="11845760" cy="8166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02BC4-DFFA-9345-ACEF-D49B4DCB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“…students are more likely to learn the content that they are taught.”</a:t>
            </a:r>
            <a:br>
              <a:rPr lang="en-US" sz="3600" dirty="0"/>
            </a:br>
            <a:r>
              <a:rPr lang="en-US" sz="1800" dirty="0"/>
              <a:t>(Porter 2002)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4B0B2-5957-BE44-87B3-5D249D5A3E0F}"/>
              </a:ext>
            </a:extLst>
          </p:cNvPr>
          <p:cNvSpPr txBox="1"/>
          <p:nvPr/>
        </p:nvSpPr>
        <p:spPr>
          <a:xfrm>
            <a:off x="388620" y="4109221"/>
            <a:ext cx="4038600" cy="116955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A. C. Porter and J. L. Smithson, “Defining, developing, and using curriculum indicators,” Report RR-048, Consortium for Policy Research in Education,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http://ibm.biz/PorterCurriculumAlignment</a:t>
            </a:r>
            <a:r>
              <a:rPr lang="en-US" sz="1000" dirty="0">
                <a:latin typeface="Avenir Light" panose="020B0402020203020204" pitchFamily="34" charset="7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A. C. Porter, “Measuring the content of instruction: Uses in research and practice,” Educational  Researcher, October 2002 31(7)3-14, </a:t>
            </a:r>
            <a:r>
              <a:rPr lang="en-US" sz="1000" dirty="0">
                <a:latin typeface="Avenir Light" panose="020B0402020203020204" pitchFamily="34" charset="77"/>
                <a:hlinkClick r:id="rId4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4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4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4"/>
              </a:rPr>
              <a:t>EdRschr_Meas_Cont_Instruction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020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1152508"/>
          </a:xfrm>
        </p:spPr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A </a:t>
            </a:r>
            <a:r>
              <a:rPr lang="en-US" sz="3200" i="1" dirty="0">
                <a:solidFill>
                  <a:srgbClr val="0051BA"/>
                </a:solidFill>
              </a:rPr>
              <a:t>Well-Aligned Curriculum</a:t>
            </a:r>
            <a:r>
              <a:rPr lang="en-US" sz="3200" dirty="0">
                <a:solidFill>
                  <a:srgbClr val="0051BA"/>
                </a:solidFill>
              </a:rPr>
              <a:t> is one prerequisite to maximizing each student’s Opportunity to Learn (OTL).</a:t>
            </a:r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9E2FAA-8BFF-F542-978D-0E8EB19B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1945745"/>
            <a:ext cx="14767560" cy="7823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F93AD-8753-574C-A02B-4F9D2126733A}"/>
              </a:ext>
            </a:extLst>
          </p:cNvPr>
          <p:cNvSpPr txBox="1"/>
          <p:nvPr/>
        </p:nvSpPr>
        <p:spPr>
          <a:xfrm>
            <a:off x="6899907" y="9673530"/>
            <a:ext cx="8256272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A. C. Porter and J. L. Smithson, “Defining, developing, and using curriculum indicators,” Report RR-048, Consortium for Policy Research in Education,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323B-8ECF-7146-B6E6-6729C990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﻿”Students who already know ... should next come to learn ....” </a:t>
            </a:r>
            <a:br>
              <a:rPr lang="en-US" dirty="0"/>
            </a:br>
            <a:r>
              <a:rPr lang="en-US" sz="2000" dirty="0"/>
              <a:t>(Common-Core State Standards for Mathematics)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4D6924-E312-AF42-BAAE-1C5349B3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72" y="2203450"/>
            <a:ext cx="11797456" cy="7524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F1983-402E-A948-A6DA-3121A0D07461}"/>
              </a:ext>
            </a:extLst>
          </p:cNvPr>
          <p:cNvSpPr txBox="1"/>
          <p:nvPr/>
        </p:nvSpPr>
        <p:spPr>
          <a:xfrm>
            <a:off x="1873672" y="9728240"/>
            <a:ext cx="11797456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Stevens, S., et al, (2002), “Using learning progressions to inform curriculum, instruction and assessment design,” Center for Highly Interactive Educations, Curricula &amp; Computing in Education, School of Education/College of Engineering, University of Michigan, Retrieved on July 24, 2018 from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/CHICCCE-Progressions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78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A2041-AE1E-EC4E-ABC4-5025E2EC988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7" y="2068711"/>
            <a:ext cx="109728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45E60-0A48-E640-B66D-86899D03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digitized curriculum allows us to answer questions about what classroom teachers are assessing.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CEA8C41-B3E3-F04A-B7DD-9D572AACC7A5}"/>
              </a:ext>
            </a:extLst>
          </p:cNvPr>
          <p:cNvSpPr/>
          <p:nvPr/>
        </p:nvSpPr>
        <p:spPr>
          <a:xfrm flipH="1">
            <a:off x="9977453" y="3309079"/>
            <a:ext cx="274320" cy="1333805"/>
          </a:xfrm>
          <a:prstGeom prst="leftBrace">
            <a:avLst/>
          </a:prstGeom>
          <a:ln w="28575">
            <a:solidFill>
              <a:srgbClr val="97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D9934-2F95-EE47-AF50-B468762B5E74}"/>
              </a:ext>
            </a:extLst>
          </p:cNvPr>
          <p:cNvSpPr txBox="1"/>
          <p:nvPr/>
        </p:nvSpPr>
        <p:spPr>
          <a:xfrm>
            <a:off x="12146280" y="3206966"/>
            <a:ext cx="263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71B2F"/>
                </a:solidFill>
                <a:latin typeface="Avenir Roman" panose="02000503020000020003" pitchFamily="2" charset="0"/>
              </a:rPr>
              <a:t>Approximately 32% of the student-proficiency measurements for Thompson’s Biology course measure learning standards other than those in the course blueprint.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6A2D281-7206-7E40-9B51-7ACB67225BD6}"/>
              </a:ext>
            </a:extLst>
          </p:cNvPr>
          <p:cNvSpPr/>
          <p:nvPr/>
        </p:nvSpPr>
        <p:spPr>
          <a:xfrm flipH="1">
            <a:off x="9977453" y="4642884"/>
            <a:ext cx="274320" cy="3281916"/>
          </a:xfrm>
          <a:prstGeom prst="leftBrace">
            <a:avLst/>
          </a:prstGeom>
          <a:ln w="28575">
            <a:solidFill>
              <a:srgbClr val="0034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DB12B-F1C1-C04C-B659-A271086BFF23}"/>
              </a:ext>
            </a:extLst>
          </p:cNvPr>
          <p:cNvSpPr txBox="1"/>
          <p:nvPr/>
        </p:nvSpPr>
        <p:spPr>
          <a:xfrm>
            <a:off x="12146280" y="6690210"/>
            <a:ext cx="263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3459"/>
                </a:solidFill>
                <a:latin typeface="Avenir Roman" panose="02000503020000020003" pitchFamily="2" charset="0"/>
              </a:rPr>
              <a:t>Approximately 68% of the student-proficiency measurements for Lutz’ Biology course measure learning standards in the course blueprint.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1327BA-941C-FC4B-BC4D-F6FF67AAE81A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>
            <a:off x="10251773" y="6283842"/>
            <a:ext cx="1894507" cy="1098866"/>
          </a:xfrm>
          <a:prstGeom prst="straightConnector1">
            <a:avLst/>
          </a:prstGeom>
          <a:ln w="28575">
            <a:solidFill>
              <a:srgbClr val="003459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247CF1-EE7D-CF43-A41B-C4E0C75A9DA4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flipV="1">
            <a:off x="10251773" y="3899464"/>
            <a:ext cx="1894507" cy="76518"/>
          </a:xfrm>
          <a:prstGeom prst="straightConnector1">
            <a:avLst/>
          </a:prstGeom>
          <a:ln w="28575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3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C6C1F8-7399-744F-A6AC-10372373D96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09728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45E60-0A48-E640-B66D-86899D03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digitized curriculum allows us to answer questions about what classroom teachers are assessing.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CEA8C41-B3E3-F04A-B7DD-9D572AACC7A5}"/>
              </a:ext>
            </a:extLst>
          </p:cNvPr>
          <p:cNvSpPr/>
          <p:nvPr/>
        </p:nvSpPr>
        <p:spPr>
          <a:xfrm flipH="1">
            <a:off x="4950627" y="3336653"/>
            <a:ext cx="274320" cy="2410098"/>
          </a:xfrm>
          <a:prstGeom prst="leftBrace">
            <a:avLst/>
          </a:prstGeom>
          <a:ln w="28575">
            <a:solidFill>
              <a:srgbClr val="97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D9934-2F95-EE47-AF50-B468762B5E74}"/>
              </a:ext>
            </a:extLst>
          </p:cNvPr>
          <p:cNvSpPr txBox="1"/>
          <p:nvPr/>
        </p:nvSpPr>
        <p:spPr>
          <a:xfrm>
            <a:off x="12146280" y="3206966"/>
            <a:ext cx="2636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71B2F"/>
                </a:solidFill>
                <a:latin typeface="Avenir Roman" panose="02000503020000020003" pitchFamily="2" charset="0"/>
              </a:rPr>
              <a:t>Approximately 55% of the student-proficiency measurements for Thompson’s Biology course measure learning standards other not in the learning-standard progressions and will not influence the Diagnostic Cognitive Model.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6A2D281-7206-7E40-9B51-7ACB67225BD6}"/>
              </a:ext>
            </a:extLst>
          </p:cNvPr>
          <p:cNvSpPr/>
          <p:nvPr/>
        </p:nvSpPr>
        <p:spPr>
          <a:xfrm flipH="1">
            <a:off x="4950627" y="5746750"/>
            <a:ext cx="274320" cy="1987550"/>
          </a:xfrm>
          <a:prstGeom prst="leftBrace">
            <a:avLst/>
          </a:prstGeom>
          <a:ln w="28575">
            <a:solidFill>
              <a:srgbClr val="0034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DB12B-F1C1-C04C-B659-A271086BFF23}"/>
              </a:ext>
            </a:extLst>
          </p:cNvPr>
          <p:cNvSpPr txBox="1"/>
          <p:nvPr/>
        </p:nvSpPr>
        <p:spPr>
          <a:xfrm>
            <a:off x="12146280" y="6690210"/>
            <a:ext cx="2636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3459"/>
                </a:solidFill>
                <a:latin typeface="Avenir Roman" panose="02000503020000020003" pitchFamily="2" charset="0"/>
              </a:rPr>
              <a:t>Approximately 45% of the student-proficiency measurements for Field’s Language-Arts 6 course measure learning standards in the learning-standard progressions and are employed in the Diagnostic Cognitive Model.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1327BA-941C-FC4B-BC4D-F6FF67AAE81A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>
            <a:off x="5224947" y="6740525"/>
            <a:ext cx="6921333" cy="965348"/>
          </a:xfrm>
          <a:prstGeom prst="straightConnector1">
            <a:avLst/>
          </a:prstGeom>
          <a:ln w="28575">
            <a:solidFill>
              <a:srgbClr val="003459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247CF1-EE7D-CF43-A41B-C4E0C75A9DA4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flipV="1">
            <a:off x="5224947" y="4222629"/>
            <a:ext cx="6921333" cy="319073"/>
          </a:xfrm>
          <a:prstGeom prst="straightConnector1">
            <a:avLst/>
          </a:prstGeom>
          <a:ln w="28575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02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7067-207F-E34D-B3A3-AE0B4CCA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expect that — as the academic year progresses — each gets assessed for each learning standard in the curriculum.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7CE309-F7DA-A343-A72C-530BC1F67CF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0972800" cy="82296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8BF620D-540E-FD40-867D-74B307743841}"/>
              </a:ext>
            </a:extLst>
          </p:cNvPr>
          <p:cNvSpPr/>
          <p:nvPr/>
        </p:nvSpPr>
        <p:spPr>
          <a:xfrm flipH="1">
            <a:off x="11111820" y="3403328"/>
            <a:ext cx="274320" cy="4889839"/>
          </a:xfrm>
          <a:prstGeom prst="leftBrace">
            <a:avLst/>
          </a:prstGeom>
          <a:ln w="28575">
            <a:solidFill>
              <a:srgbClr val="3A6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31EFC-95F7-8841-BFB4-85D155ED2C4C}"/>
              </a:ext>
            </a:extLst>
          </p:cNvPr>
          <p:cNvSpPr txBox="1"/>
          <p:nvPr/>
        </p:nvSpPr>
        <p:spPr>
          <a:xfrm>
            <a:off x="12520071" y="5572610"/>
            <a:ext cx="263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A6A7A"/>
                </a:solidFill>
                <a:latin typeface="Avenir Roman" panose="02000503020000020003" pitchFamily="2" charset="0"/>
              </a:rPr>
              <a:t>As of April 6, 2019, the typical student in </a:t>
            </a:r>
            <a:r>
              <a:rPr lang="en-US" sz="1400" dirty="0" err="1">
                <a:solidFill>
                  <a:srgbClr val="3A6A7A"/>
                </a:solidFill>
                <a:latin typeface="Avenir Roman" panose="02000503020000020003" pitchFamily="2" charset="0"/>
              </a:rPr>
              <a:t>Kennison’s</a:t>
            </a:r>
            <a:r>
              <a:rPr lang="en-US" sz="1400" dirty="0">
                <a:solidFill>
                  <a:srgbClr val="3A6A7A"/>
                </a:solidFill>
                <a:latin typeface="Avenir Roman" panose="02000503020000020003" pitchFamily="2" charset="0"/>
              </a:rPr>
              <a:t> Algebra I B course has been assessed at least once against 55% of the learning standards in the course blueprint.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5492F-8533-7E48-8AE5-175F0E5963A5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>
            <a:off x="11386140" y="5848248"/>
            <a:ext cx="1133931" cy="416860"/>
          </a:xfrm>
          <a:prstGeom prst="straightConnector1">
            <a:avLst/>
          </a:prstGeom>
          <a:ln w="28575">
            <a:solidFill>
              <a:srgbClr val="3A6A7A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2E2BB4-F903-4445-ABEC-83745CDCC387}"/>
              </a:ext>
            </a:extLst>
          </p:cNvPr>
          <p:cNvSpPr/>
          <p:nvPr/>
        </p:nvSpPr>
        <p:spPr>
          <a:xfrm>
            <a:off x="5875020" y="9702800"/>
            <a:ext cx="2219113" cy="338667"/>
          </a:xfrm>
          <a:prstGeom prst="ellipse">
            <a:avLst/>
          </a:prstGeom>
          <a:noFill/>
          <a:ln>
            <a:solidFill>
              <a:srgbClr val="3A6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3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F45A7D2-F303-2640-BAC0-C7BA4220197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96526"/>
            <a:ext cx="109728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A3C92-B3DF-2F4B-813B-A3297A10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digitization  also allows us to look at the overall proportion of the curriculum  that has been assessed.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0ABC77C-0A27-8F4D-9514-133FBFC7057C}"/>
              </a:ext>
            </a:extLst>
          </p:cNvPr>
          <p:cNvSpPr/>
          <p:nvPr/>
        </p:nvSpPr>
        <p:spPr>
          <a:xfrm flipH="1">
            <a:off x="9294607" y="5450475"/>
            <a:ext cx="304800" cy="2682240"/>
          </a:xfrm>
          <a:prstGeom prst="leftBrace">
            <a:avLst/>
          </a:prstGeom>
          <a:ln w="28575">
            <a:solidFill>
              <a:srgbClr val="858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6325F-FA4F-7847-8DE7-81E715483090}"/>
              </a:ext>
            </a:extLst>
          </p:cNvPr>
          <p:cNvSpPr txBox="1"/>
          <p:nvPr/>
        </p:nvSpPr>
        <p:spPr>
          <a:xfrm>
            <a:off x="12359640" y="7153216"/>
            <a:ext cx="26361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5898A"/>
                </a:solidFill>
                <a:latin typeface="Avenir Roman" panose="02000503020000020003" pitchFamily="2" charset="0"/>
              </a:rPr>
              <a:t>The typical student in </a:t>
            </a:r>
            <a:r>
              <a:rPr lang="en-US" sz="1400" dirty="0" err="1">
                <a:solidFill>
                  <a:srgbClr val="85898A"/>
                </a:solidFill>
                <a:latin typeface="Avenir Roman" panose="02000503020000020003" pitchFamily="2" charset="0"/>
              </a:rPr>
              <a:t>Kennison’s</a:t>
            </a:r>
            <a:r>
              <a:rPr lang="en-US" sz="1400" dirty="0">
                <a:solidFill>
                  <a:srgbClr val="85898A"/>
                </a:solidFill>
                <a:latin typeface="Avenir Roman" panose="02000503020000020003" pitchFamily="2" charset="0"/>
              </a:rPr>
              <a:t> Algebra I B course has readiness estimates — from the Diagnostic Cognitive Model — for about 55% of the learning standards in the course blueprint.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5A66D92-4130-144A-953F-EB7193E7FD24}"/>
              </a:ext>
            </a:extLst>
          </p:cNvPr>
          <p:cNvSpPr/>
          <p:nvPr/>
        </p:nvSpPr>
        <p:spPr>
          <a:xfrm flipH="1">
            <a:off x="9294607" y="3484571"/>
            <a:ext cx="304800" cy="1965904"/>
          </a:xfrm>
          <a:prstGeom prst="leftBrace">
            <a:avLst/>
          </a:prstGeom>
          <a:ln w="28575">
            <a:solidFill>
              <a:srgbClr val="0034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62136-BF73-9646-82DE-AF3CC77010DA}"/>
              </a:ext>
            </a:extLst>
          </p:cNvPr>
          <p:cNvSpPr txBox="1"/>
          <p:nvPr/>
        </p:nvSpPr>
        <p:spPr>
          <a:xfrm>
            <a:off x="12359640" y="4227136"/>
            <a:ext cx="263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3459"/>
                </a:solidFill>
                <a:latin typeface="Avenir Roman" panose="02000503020000020003" pitchFamily="2" charset="0"/>
              </a:rPr>
              <a:t>The typical student in </a:t>
            </a:r>
            <a:r>
              <a:rPr lang="en-US" sz="1400" dirty="0" err="1">
                <a:solidFill>
                  <a:srgbClr val="003459"/>
                </a:solidFill>
                <a:latin typeface="Avenir Roman" panose="02000503020000020003" pitchFamily="2" charset="0"/>
              </a:rPr>
              <a:t>Kennison’s</a:t>
            </a:r>
            <a:r>
              <a:rPr lang="en-US" sz="1400" dirty="0">
                <a:solidFill>
                  <a:srgbClr val="003459"/>
                </a:solidFill>
                <a:latin typeface="Avenir Roman" panose="02000503020000020003" pitchFamily="2" charset="0"/>
              </a:rPr>
              <a:t> Algebra I B course has been assessed at least once for about 40% of the learning standards in the course blueprint.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2FCFE-D371-BC48-9A8E-6B91900B82CB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>
            <a:off x="9599407" y="4467523"/>
            <a:ext cx="2760233" cy="452111"/>
          </a:xfrm>
          <a:prstGeom prst="straightConnector1">
            <a:avLst/>
          </a:prstGeom>
          <a:ln w="28575">
            <a:solidFill>
              <a:srgbClr val="003459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CCB92D-1C36-FA45-8815-96FD8348DBE7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>
            <a:off x="9599407" y="6791595"/>
            <a:ext cx="2760233" cy="1161840"/>
          </a:xfrm>
          <a:prstGeom prst="straightConnector1">
            <a:avLst/>
          </a:prstGeom>
          <a:ln w="28575">
            <a:solidFill>
              <a:srgbClr val="85898A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113E98-2C32-B04B-8D05-760836AE7CA6}"/>
              </a:ext>
            </a:extLst>
          </p:cNvPr>
          <p:cNvSpPr txBox="1"/>
          <p:nvPr/>
        </p:nvSpPr>
        <p:spPr>
          <a:xfrm>
            <a:off x="12359640" y="2245753"/>
            <a:ext cx="263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71B2F"/>
                </a:solidFill>
                <a:latin typeface="Avenir Roman" panose="02000503020000020003" pitchFamily="2" charset="0"/>
              </a:rPr>
              <a:t>The typical student in </a:t>
            </a:r>
            <a:r>
              <a:rPr lang="en-US" sz="1400" dirty="0" err="1">
                <a:solidFill>
                  <a:srgbClr val="971B2F"/>
                </a:solidFill>
                <a:latin typeface="Avenir Roman" panose="02000503020000020003" pitchFamily="2" charset="0"/>
              </a:rPr>
              <a:t>Kennison’s</a:t>
            </a:r>
            <a:r>
              <a:rPr lang="en-US" sz="1400" dirty="0">
                <a:solidFill>
                  <a:srgbClr val="971B2F"/>
                </a:solidFill>
                <a:latin typeface="Avenir Roman" panose="02000503020000020003" pitchFamily="2" charset="0"/>
              </a:rPr>
              <a:t> Algebra I B course has neither assessments nor readiness estimates for 5% of the learning standards in the course blueprint.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36E8FF-04F4-F745-8CC5-CC4DC290727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294607" y="2938251"/>
            <a:ext cx="3065033" cy="488668"/>
          </a:xfrm>
          <a:prstGeom prst="straightConnector1">
            <a:avLst/>
          </a:prstGeom>
          <a:ln w="28575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6B63-73E0-6944-BAC0-D632EAB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/>
              <a:t>Evidence-Centered Design </a:t>
            </a:r>
            <a:r>
              <a:rPr lang="en-US" sz="2800" dirty="0"/>
              <a:t>(ECD) enjoys near-paradigmatic status as a framework for translating evidence into a belief about a learner’s state of knowledge.</a:t>
            </a:r>
            <a:endParaRPr lang="en-US" sz="2800" i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B1FC9D-FE09-0C47-9BEE-3CC2C4699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31" y="2143953"/>
            <a:ext cx="10040938" cy="7985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24626-90D0-EE4E-8F40-3B3C713E2A07}"/>
              </a:ext>
            </a:extLst>
          </p:cNvPr>
          <p:cNvSpPr txBox="1"/>
          <p:nvPr/>
        </p:nvSpPr>
        <p:spPr>
          <a:xfrm>
            <a:off x="388620" y="8809004"/>
            <a:ext cx="5272088" cy="1323439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R. J. </a:t>
            </a:r>
            <a:r>
              <a:rPr lang="en-US" sz="1000" dirty="0" err="1">
                <a:latin typeface="Avenir Light" panose="020B0402020203020204" pitchFamily="34" charset="77"/>
              </a:rPr>
              <a:t>Mislevy</a:t>
            </a:r>
            <a:r>
              <a:rPr lang="en-US" sz="1000" dirty="0">
                <a:latin typeface="Avenir Light" panose="020B0402020203020204" pitchFamily="34" charset="77"/>
              </a:rPr>
              <a:t>, et al, “A brief introduction to evidence-centered design,” Research Report RR-03-16, Educational Testing Service (ETS), July 2003,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http://ibm.biz/ETS_ECD_RschRep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G. </a:t>
            </a:r>
            <a:r>
              <a:rPr lang="en-US" sz="1000" dirty="0" err="1">
                <a:latin typeface="Avenir Light" panose="020B0402020203020204" pitchFamily="34" charset="77"/>
              </a:rPr>
              <a:t>Haertel</a:t>
            </a:r>
            <a:r>
              <a:rPr lang="en-US" sz="1000" dirty="0">
                <a:latin typeface="Avenir Light" panose="020B0402020203020204" pitchFamily="34" charset="77"/>
              </a:rPr>
              <a:t>, et al, “General introduction to evidence-centered design”, Meeting the Challenges to Measurement in an Era of Accountability, New York: Routledge, for the National Council on Measurement in Education, 2016, </a:t>
            </a:r>
            <a:r>
              <a:rPr lang="en-US" sz="1000" dirty="0">
                <a:latin typeface="Avenir Light" panose="020B0402020203020204" pitchFamily="34" charset="77"/>
                <a:hlinkClick r:id="rId4"/>
              </a:rPr>
              <a:t>https://amzn.to/2OhMMx7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A. Rupp, et al, Diagnostic Measurement: Theory, Methods, and Applications, New York: Guilford, 2010, </a:t>
            </a:r>
            <a:r>
              <a:rPr lang="en-US" sz="1000" dirty="0">
                <a:latin typeface="Avenir Light" panose="020B0402020203020204" pitchFamily="34" charset="77"/>
                <a:hlinkClick r:id="rId5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5"/>
              </a:rPr>
              <a:t>amzn.to</a:t>
            </a:r>
            <a:r>
              <a:rPr lang="en-US" sz="1000" dirty="0">
                <a:latin typeface="Avenir Light" panose="020B0402020203020204" pitchFamily="34" charset="77"/>
                <a:hlinkClick r:id="rId5"/>
              </a:rPr>
              <a:t>/2AnMHVy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51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0002F-4D12-C04B-8E5A-994A5DFA5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2089662"/>
            <a:ext cx="15081006" cy="804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3E362-5ACD-E44E-B1EA-1066E87F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Understanding by Design</a:t>
            </a:r>
            <a:r>
              <a:rPr lang="en-US" dirty="0"/>
              <a:t> framework casts classroom learning as an exercise in collecting evidence of each students’ learning.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53F42-7C89-E54F-9827-77A46D62B1F1}"/>
              </a:ext>
            </a:extLst>
          </p:cNvPr>
          <p:cNvSpPr txBox="1"/>
          <p:nvPr/>
        </p:nvSpPr>
        <p:spPr>
          <a:xfrm>
            <a:off x="388619" y="9268064"/>
            <a:ext cx="9301162" cy="86177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D. Bhola, et al, “Aligning tests with states' content standards: Methods and issues,” </a:t>
            </a:r>
            <a:r>
              <a:rPr lang="en-US" sz="1000" i="1" dirty="0">
                <a:latin typeface="Avenir Light" panose="020B0402020203020204" pitchFamily="34" charset="77"/>
              </a:rPr>
              <a:t>Education Measurement: Issues and Practices</a:t>
            </a:r>
            <a:r>
              <a:rPr lang="en-US" sz="1000" dirty="0">
                <a:latin typeface="Avenir Light" panose="020B0402020203020204" pitchFamily="34" charset="77"/>
              </a:rPr>
              <a:t>, National Council on Measurements in Education, Fall 2003,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http://ibm.biz/NCME-ExamAlgmt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C. A. Tomlinson, </a:t>
            </a:r>
            <a:r>
              <a:rPr lang="en-US" sz="1000" i="1" dirty="0">
                <a:latin typeface="Avenir Light" panose="020B0402020203020204" pitchFamily="34" charset="77"/>
              </a:rPr>
              <a:t>The Differentiated Classroom: Responding to the Needs of All Learners</a:t>
            </a:r>
            <a:r>
              <a:rPr lang="en-US" sz="1000" dirty="0">
                <a:latin typeface="Avenir Light" panose="020B0402020203020204" pitchFamily="34" charset="77"/>
              </a:rPr>
              <a:t>, second edition, Alexandria, VA: ASCD, 2014, </a:t>
            </a:r>
            <a:r>
              <a:rPr lang="en-US" sz="1000" dirty="0">
                <a:latin typeface="Avenir Light" panose="020B0402020203020204" pitchFamily="34" charset="77"/>
                <a:hlinkClick r:id="rId4"/>
              </a:rPr>
              <a:t>http://ibm.biz/ASCD_Tomlinson_DiffCR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G. Wiggins, J. </a:t>
            </a:r>
            <a:r>
              <a:rPr lang="en-US" sz="1000" dirty="0" err="1">
                <a:latin typeface="Avenir Light" panose="020B0402020203020204" pitchFamily="34" charset="77"/>
              </a:rPr>
              <a:t>McTighe</a:t>
            </a:r>
            <a:r>
              <a:rPr lang="en-US" sz="1000" dirty="0">
                <a:latin typeface="Avenir Light" panose="020B0402020203020204" pitchFamily="34" charset="77"/>
              </a:rPr>
              <a:t>, </a:t>
            </a:r>
            <a:r>
              <a:rPr lang="en-US" sz="1000" i="1" dirty="0">
                <a:latin typeface="Avenir Light" panose="020B0402020203020204" pitchFamily="34" charset="77"/>
              </a:rPr>
              <a:t>Understanding by Design</a:t>
            </a:r>
            <a:r>
              <a:rPr lang="en-US" sz="1000" dirty="0">
                <a:latin typeface="Avenir Light" panose="020B0402020203020204" pitchFamily="34" charset="77"/>
              </a:rPr>
              <a:t>, second edition, Alexandria, VA: ASCD, 2005,</a:t>
            </a:r>
            <a:r>
              <a:rPr lang="en-US" sz="1000" dirty="0">
                <a:latin typeface="Avenir Light" panose="020B0402020203020204" pitchFamily="34" charset="77"/>
                <a:hlinkClick r:id="rId5"/>
              </a:rPr>
              <a:t> http://</a:t>
            </a:r>
            <a:r>
              <a:rPr lang="en-US" sz="1000" dirty="0" err="1">
                <a:latin typeface="Avenir Light" panose="020B0402020203020204" pitchFamily="34" charset="77"/>
                <a:hlinkClick r:id="rId5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5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5"/>
              </a:rPr>
              <a:t>ASCD_UBD_Book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742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50A1-6D54-7347-A0B3-B6B8F07C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“﻿Learning progressions describe how students gain more expertise within a discipline over a period of time. They … also predict how the knowledge builds over time.” (Stevens)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812779-29C3-C743-812A-10F2C8516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243138"/>
            <a:ext cx="14817726" cy="7335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9F941-2CF3-0C4F-9CB0-A628B7133450}"/>
              </a:ext>
            </a:extLst>
          </p:cNvPr>
          <p:cNvSpPr txBox="1"/>
          <p:nvPr/>
        </p:nvSpPr>
        <p:spPr>
          <a:xfrm>
            <a:off x="388620" y="9673530"/>
            <a:ext cx="14767559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venir Light" panose="020B0402020203020204" pitchFamily="34" charset="77"/>
              </a:rPr>
              <a:t>﻿Stevens, S., et al, (2002), “Using learning progressions to inform curriculum, instruction and assessment design,” Center for Highly Interactive Educations, Curricula &amp; Computing in Education, School of Education/College of Engineering, University of Michigan, Retrieved on July 24, 2018 from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/CHICCCE-Progressions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871124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83431</TotalTime>
  <Words>805</Words>
  <Application>Microsoft Macintosh PowerPoint</Application>
  <PresentationFormat>Custom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“…students are more likely to learn the content that they are taught.” (Porter 2002)</vt:lpstr>
      <vt:lpstr>”Students who already know ... should next come to learn ....”  (Common-Core State Standards for Mathematics)</vt:lpstr>
      <vt:lpstr>A digitized curriculum allows us to answer questions about what classroom teachers are assessing.</vt:lpstr>
      <vt:lpstr>A digitized curriculum allows us to answer questions about what classroom teachers are assessing.</vt:lpstr>
      <vt:lpstr>We expect that — as the academic year progresses — each gets assessed for each learning standard in the curriculum.</vt:lpstr>
      <vt:lpstr>Curriculum digitization  also allows us to look at the overall proportion of the curriculum  that has been assessed.</vt:lpstr>
      <vt:lpstr>Evidence-Centered Design (ECD) enjoys near-paradigmatic status as a framework for translating evidence into a belief about a learner’s state of knowledge.</vt:lpstr>
      <vt:lpstr>The Understanding by Design framework casts classroom learning as an exercise in collecting evidence of each students’ learning.</vt:lpstr>
      <vt:lpstr>“﻿Learning progressions describe how students gain more expertise within a discipline over a period of time. They … also predict how the knowledge builds over time.” (Stevens)</vt:lpstr>
      <vt:lpstr>A Well-Aligned Curriculum is one prerequisite to maximizing each student’s Opportunity to Learn (OTL).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3306</cp:revision>
  <cp:lastPrinted>2019-03-26T15:07:22Z</cp:lastPrinted>
  <dcterms:created xsi:type="dcterms:W3CDTF">2013-10-11T20:15:18Z</dcterms:created>
  <dcterms:modified xsi:type="dcterms:W3CDTF">2019-04-08T21:18:56Z</dcterms:modified>
</cp:coreProperties>
</file>